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2" r:id="rId5"/>
    <p:sldId id="263" r:id="rId6"/>
    <p:sldId id="264" r:id="rId7"/>
    <p:sldId id="261" r:id="rId8"/>
    <p:sldId id="265" r:id="rId9"/>
    <p:sldId id="266" r:id="rId10"/>
    <p:sldId id="260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3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6E9DD-C00B-40BD-A592-D1C1D12C814C}" type="datetimeFigureOut">
              <a:rPr lang="fr-FR" smtClean="0"/>
              <a:pPr/>
              <a:t>08/02/16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7480F-C395-40B7-ADCE-79D3B4DD929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345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45025-C2B3-4135-9CF6-A6EA7CADC30E}" type="datetimeFigureOut">
              <a:rPr lang="fr-FR" smtClean="0"/>
              <a:pPr/>
              <a:t>08/02/16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3DADF-F686-4376-BC52-B075F3930AC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8978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F0C29-FA7E-48A9-8FA0-56F5B51B2482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B563-4CDD-BA42-BD43-7C2696436AAC}" type="datetime1">
              <a:rPr lang="fr-FR" smtClean="0"/>
              <a:t>08/02/16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Valérie Lasserre - 9 février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9C3CE-F4FD-47C8-8E71-80ED4F66813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68B-1AD5-5146-91CF-F2B7A0AA2247}" type="datetime1">
              <a:rPr lang="fr-FR" smtClean="0"/>
              <a:t>08/02/16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Valérie Lasserre - 9 février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9C3CE-F4FD-47C8-8E71-80ED4F66813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A815-F074-9A4E-A2D7-26CA86E934AB}" type="datetime1">
              <a:rPr lang="fr-FR" smtClean="0"/>
              <a:t>08/02/16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Valérie Lasserre - 9 février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9C3CE-F4FD-47C8-8E71-80ED4F66813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F57E-DEE5-CC43-B6CE-47A02CBD3889}" type="datetime1">
              <a:rPr lang="fr-FR" smtClean="0"/>
              <a:t>08/02/16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Valérie Lasserre - 9 février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9C3CE-F4FD-47C8-8E71-80ED4F66813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03BE-1DE0-DC4C-B89E-32A7A7E869BA}" type="datetime1">
              <a:rPr lang="fr-FR" smtClean="0"/>
              <a:t>08/02/16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Valérie Lasserre - 9 février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9C3CE-F4FD-47C8-8E71-80ED4F66813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9D7-7364-1B4B-B8FD-55F3D205AD1E}" type="datetime1">
              <a:rPr lang="fr-FR" smtClean="0"/>
              <a:t>08/02/16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Valérie Lasserre - 9 février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9C3CE-F4FD-47C8-8E71-80ED4F66813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34B8-98DC-194C-939B-E34AE87B6DD9}" type="datetime1">
              <a:rPr lang="fr-FR" smtClean="0"/>
              <a:t>08/02/16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Valérie Lasserre - 9 février 2016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9C3CE-F4FD-47C8-8E71-80ED4F66813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97C3-93F7-5947-83BA-4BCF7152893C}" type="datetime1">
              <a:rPr lang="fr-FR" smtClean="0"/>
              <a:t>08/02/16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Valérie Lasserre - 9 février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9C3CE-F4FD-47C8-8E71-80ED4F66813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FE2C-0951-8945-A8ED-40B556277F49}" type="datetime1">
              <a:rPr lang="fr-FR" smtClean="0"/>
              <a:t>08/02/16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Valérie Lasserre - 9 février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9C3CE-F4FD-47C8-8E71-80ED4F66813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D6FC-151C-C14A-AF16-8BA37AC1343E}" type="datetime1">
              <a:rPr lang="fr-FR" smtClean="0"/>
              <a:t>08/02/16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Valérie Lasserre - 9 février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9C3CE-F4FD-47C8-8E71-80ED4F66813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EEFB-505F-2F41-AE22-5FF6E6B85368}" type="datetime1">
              <a:rPr lang="fr-FR" smtClean="0"/>
              <a:t>08/02/16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Valérie Lasserre - 9 février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9C3CE-F4FD-47C8-8E71-80ED4F66813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D3F1C-5676-1A40-A19A-ED9599AB14DC}" type="datetime1">
              <a:rPr lang="fr-FR" smtClean="0"/>
              <a:t>08/02/16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Valérie Lasserre - 9 février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9C3CE-F4FD-47C8-8E71-80ED4F66813F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.jpeg"/><Relationship Id="rId13" Type="http://schemas.openxmlformats.org/officeDocument/2006/relationships/image" Target="../media/image2.jpeg"/><Relationship Id="rId1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nef.fr" TargetMode="External"/><Relationship Id="rId4" Type="http://schemas.openxmlformats.org/officeDocument/2006/relationships/hyperlink" Target="http://www.untf.fr" TargetMode="External"/><Relationship Id="rId5" Type="http://schemas.openxmlformats.org/officeDocument/2006/relationships/hyperlink" Target="http://www.transfrigoroute.fr" TargetMode="Externa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8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Valerie.lasserre@usnef.f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Expertise de la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chaîne du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froid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Valérie LASSERRE</a:t>
            </a:r>
          </a:p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9 février 2016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er 3"/>
          <p:cNvGrpSpPr/>
          <p:nvPr/>
        </p:nvGrpSpPr>
        <p:grpSpPr>
          <a:xfrm>
            <a:off x="1043608" y="0"/>
            <a:ext cx="7255479" cy="1916654"/>
            <a:chOff x="1043608" y="0"/>
            <a:chExt cx="7255479" cy="1916654"/>
          </a:xfrm>
        </p:grpSpPr>
        <p:pic>
          <p:nvPicPr>
            <p:cNvPr id="5" name="Image 4" descr="LOGO USNEF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608" y="332656"/>
              <a:ext cx="1654494" cy="1562578"/>
            </a:xfrm>
            <a:prstGeom prst="rect">
              <a:avLst/>
            </a:prstGeom>
          </p:spPr>
        </p:pic>
        <p:pic>
          <p:nvPicPr>
            <p:cNvPr id="8" name="Image 7" descr="LOGO_UNTF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95935" y="332655"/>
              <a:ext cx="1383139" cy="1583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 8" descr="logo_tranfrigoroute.ai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2200" y="0"/>
              <a:ext cx="1926887" cy="1835996"/>
            </a:xfrm>
            <a:prstGeom prst="rect">
              <a:avLst/>
            </a:prstGeom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LA CHA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ÎNE LOGISTIQUE DU FROID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la fourche à la fourchette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Valérie Lasserre - 9 février 2016</a:t>
            </a:r>
            <a:endParaRPr lang="fr-FR"/>
          </a:p>
        </p:txBody>
      </p:sp>
      <p:grpSp>
        <p:nvGrpSpPr>
          <p:cNvPr id="5" name="Grouper 4"/>
          <p:cNvGrpSpPr/>
          <p:nvPr/>
        </p:nvGrpSpPr>
        <p:grpSpPr>
          <a:xfrm>
            <a:off x="251520" y="2420888"/>
            <a:ext cx="8892480" cy="2244725"/>
            <a:chOff x="251520" y="4437112"/>
            <a:chExt cx="8892480" cy="2244725"/>
          </a:xfrm>
        </p:grpSpPr>
        <p:grpSp>
          <p:nvGrpSpPr>
            <p:cNvPr id="6" name="Grouper 5"/>
            <p:cNvGrpSpPr/>
            <p:nvPr/>
          </p:nvGrpSpPr>
          <p:grpSpPr>
            <a:xfrm>
              <a:off x="487535" y="4437112"/>
              <a:ext cx="8656465" cy="2244725"/>
              <a:chOff x="471660" y="1157288"/>
              <a:chExt cx="8656465" cy="2244725"/>
            </a:xfrm>
          </p:grpSpPr>
          <p:pic>
            <p:nvPicPr>
              <p:cNvPr id="9" name="Imag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3775" y="1398588"/>
                <a:ext cx="465138" cy="446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Imag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180505">
                <a:off x="4867275" y="1577975"/>
                <a:ext cx="1241425" cy="1000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1463" y="1784350"/>
                <a:ext cx="731837" cy="792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475" y="1327150"/>
                <a:ext cx="1576388" cy="1111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Image 1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4938" y="1327150"/>
                <a:ext cx="603250" cy="603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Image 1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7175" y="1157288"/>
                <a:ext cx="344488" cy="344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Image 1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7288" y="1157288"/>
                <a:ext cx="338137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Image 17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0688" y="2719388"/>
                <a:ext cx="1087437" cy="682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6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1575" y="1243013"/>
                <a:ext cx="1093788" cy="73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660" y="1665808"/>
                <a:ext cx="384377" cy="595785"/>
              </a:xfrm>
              <a:prstGeom prst="rect">
                <a:avLst/>
              </a:prstGeom>
              <a:noFill/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softEdge rad="508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Diagram group"/>
            <p:cNvGrpSpPr/>
            <p:nvPr/>
          </p:nvGrpSpPr>
          <p:grpSpPr>
            <a:xfrm>
              <a:off x="251520" y="5517232"/>
              <a:ext cx="8316416" cy="684076"/>
              <a:chOff x="0" y="0"/>
              <a:chExt cx="8316416" cy="1224000"/>
            </a:xfrm>
            <a:gradFill>
              <a:gsLst>
                <a:gs pos="0">
                  <a:schemeClr val="bg2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scene3d>
              <a:camera prst="isometricOffAxis2Left" zoom="95000"/>
              <a:lightRig rig="flat" dir="t"/>
            </a:scene3d>
          </p:grpSpPr>
          <p:sp>
            <p:nvSpPr>
              <p:cNvPr id="8" name="Flèche droite 44"/>
              <p:cNvSpPr/>
              <p:nvPr/>
            </p:nvSpPr>
            <p:spPr>
              <a:xfrm>
                <a:off x="0" y="0"/>
                <a:ext cx="8316416" cy="1224000"/>
              </a:xfrm>
              <a:prstGeom prst="rightArrow">
                <a:avLst/>
              </a:prstGeom>
              <a:grpFill/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  <p:grpSp>
        <p:nvGrpSpPr>
          <p:cNvPr id="20" name="Grouper 19"/>
          <p:cNvGrpSpPr>
            <a:grpSpLocks noChangeAspect="1"/>
          </p:cNvGrpSpPr>
          <p:nvPr/>
        </p:nvGrpSpPr>
        <p:grpSpPr>
          <a:xfrm>
            <a:off x="2771800" y="4725144"/>
            <a:ext cx="3559275" cy="935997"/>
            <a:chOff x="1043608" y="0"/>
            <a:chExt cx="7255479" cy="1916654"/>
          </a:xfrm>
        </p:grpSpPr>
        <p:pic>
          <p:nvPicPr>
            <p:cNvPr id="21" name="Image 20" descr="LOGO USNEF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43608" y="332656"/>
              <a:ext cx="1654494" cy="1562578"/>
            </a:xfrm>
            <a:prstGeom prst="rect">
              <a:avLst/>
            </a:prstGeom>
          </p:spPr>
        </p:pic>
        <p:pic>
          <p:nvPicPr>
            <p:cNvPr id="22" name="Image 21" descr="LOGO_UNTF.jp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995935" y="332655"/>
              <a:ext cx="1383139" cy="1583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Image 22" descr="logo_tranfrigoroute.ai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2200" y="0"/>
              <a:ext cx="1926887" cy="1835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460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209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fr-FR" sz="35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fr-FR" sz="35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FR" sz="3500" dirty="0" smtClean="0">
                <a:solidFill>
                  <a:srgbClr val="002060"/>
                </a:solidFill>
              </a:rPr>
              <a:t>Valérie LASSERRE - USNEF</a:t>
            </a:r>
            <a:r>
              <a:rPr lang="fr-FR" sz="3500" dirty="0">
                <a:solidFill>
                  <a:srgbClr val="002060"/>
                </a:solidFill>
              </a:rPr>
              <a:t>/TF/UNTF</a:t>
            </a:r>
          </a:p>
          <a:p>
            <a:pPr marL="0" indent="0" algn="ctr">
              <a:buNone/>
            </a:pPr>
            <a:r>
              <a:rPr lang="fr-FR" sz="3500" dirty="0">
                <a:solidFill>
                  <a:srgbClr val="002060"/>
                </a:solidFill>
              </a:rPr>
              <a:t>36 rue de Laborde – 75008 PARIS</a:t>
            </a:r>
          </a:p>
          <a:p>
            <a:pPr marL="0" indent="0" algn="ctr">
              <a:buNone/>
            </a:pPr>
            <a:r>
              <a:rPr lang="fr-FR" sz="3500" dirty="0">
                <a:solidFill>
                  <a:srgbClr val="002060"/>
                </a:solidFill>
              </a:rPr>
              <a:t>Tél. 01.53.04.16.81</a:t>
            </a:r>
          </a:p>
          <a:p>
            <a:pPr marL="0" indent="0" algn="ctr">
              <a:buNone/>
            </a:pPr>
            <a:r>
              <a:rPr lang="fr-FR" sz="3500" dirty="0">
                <a:solidFill>
                  <a:srgbClr val="002060"/>
                </a:solidFill>
                <a:hlinkClick r:id="rId2"/>
              </a:rPr>
              <a:t>valerie.lasserre</a:t>
            </a:r>
            <a:r>
              <a:rPr lang="fr-FR" sz="3500" dirty="0">
                <a:solidFill>
                  <a:srgbClr val="002060"/>
                </a:solidFill>
                <a:hlinkClick r:id="rId2"/>
              </a:rPr>
              <a:t>@usnef.fr</a:t>
            </a:r>
            <a:endParaRPr lang="fr-FR" sz="35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FR" sz="3500" dirty="0">
                <a:solidFill>
                  <a:srgbClr val="002060"/>
                </a:solidFill>
                <a:hlinkClick r:id="rId3"/>
              </a:rPr>
              <a:t>www.usnef.fr</a:t>
            </a:r>
            <a:r>
              <a:rPr lang="fr-FR" sz="3500" dirty="0">
                <a:solidFill>
                  <a:srgbClr val="002060"/>
                </a:solidFill>
              </a:rPr>
              <a:t> - </a:t>
            </a:r>
            <a:r>
              <a:rPr lang="fr-FR" sz="3500" dirty="0">
                <a:solidFill>
                  <a:srgbClr val="002060"/>
                </a:solidFill>
                <a:hlinkClick r:id="rId4"/>
              </a:rPr>
              <a:t>www.untf.fr</a:t>
            </a:r>
            <a:endParaRPr lang="fr-FR" sz="35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FR" sz="3500" dirty="0">
                <a:solidFill>
                  <a:srgbClr val="002060"/>
                </a:solidFill>
                <a:hlinkClick r:id="rId5"/>
              </a:rPr>
              <a:t>www.transfrigoroute.fr</a:t>
            </a:r>
            <a:r>
              <a:rPr lang="fr-FR" sz="35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Valérie Lasserre - 9 février 2016</a:t>
            </a:r>
            <a:endParaRPr lang="fr-FR"/>
          </a:p>
        </p:txBody>
      </p:sp>
      <p:grpSp>
        <p:nvGrpSpPr>
          <p:cNvPr id="5" name="Grouper 4"/>
          <p:cNvGrpSpPr>
            <a:grpSpLocks noChangeAspect="1"/>
          </p:cNvGrpSpPr>
          <p:nvPr/>
        </p:nvGrpSpPr>
        <p:grpSpPr>
          <a:xfrm>
            <a:off x="2843808" y="764704"/>
            <a:ext cx="3559275" cy="935997"/>
            <a:chOff x="1043608" y="0"/>
            <a:chExt cx="7255479" cy="1916654"/>
          </a:xfrm>
        </p:grpSpPr>
        <p:pic>
          <p:nvPicPr>
            <p:cNvPr id="6" name="Image 5" descr="LOGO USNEF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3608" y="332656"/>
              <a:ext cx="1654494" cy="1562578"/>
            </a:xfrm>
            <a:prstGeom prst="rect">
              <a:avLst/>
            </a:prstGeom>
          </p:spPr>
        </p:pic>
        <p:pic>
          <p:nvPicPr>
            <p:cNvPr id="7" name="Image 6" descr="LOGO_UNTF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95935" y="332655"/>
              <a:ext cx="1383139" cy="1583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 7" descr="logo_tranfrigoroute.ai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2200" y="0"/>
              <a:ext cx="1926887" cy="1835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27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USNEF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fr-FR" sz="3000" dirty="0" smtClean="0">
                <a:solidFill>
                  <a:srgbClr val="002060"/>
                </a:solidFill>
              </a:rPr>
              <a:t>Union Syndicale Nationale des Exploitations Frigorifiques</a:t>
            </a:r>
          </a:p>
          <a:p>
            <a:r>
              <a:rPr lang="fr-FR" sz="3000" dirty="0" smtClean="0">
                <a:solidFill>
                  <a:srgbClr val="002060"/>
                </a:solidFill>
              </a:rPr>
              <a:t>6,5 M m</a:t>
            </a:r>
            <a:r>
              <a:rPr lang="fr-FR" sz="3000" baseline="30000" dirty="0" smtClean="0">
                <a:solidFill>
                  <a:srgbClr val="002060"/>
                </a:solidFill>
              </a:rPr>
              <a:t>3  </a:t>
            </a:r>
            <a:r>
              <a:rPr lang="fr-FR" sz="3000" dirty="0" smtClean="0">
                <a:solidFill>
                  <a:srgbClr val="002060"/>
                </a:solidFill>
              </a:rPr>
              <a:t>- 160 sites en France</a:t>
            </a:r>
          </a:p>
          <a:p>
            <a:r>
              <a:rPr lang="fr-FR" sz="3000" dirty="0" smtClean="0">
                <a:solidFill>
                  <a:srgbClr val="002060"/>
                </a:solidFill>
              </a:rPr>
              <a:t>30 entreprises prestataires de service</a:t>
            </a:r>
          </a:p>
          <a:p>
            <a:r>
              <a:rPr lang="fr-FR" sz="3000" dirty="0" smtClean="0">
                <a:solidFill>
                  <a:srgbClr val="002060"/>
                </a:solidFill>
              </a:rPr>
              <a:t>Membre de l’ECSLA (</a:t>
            </a:r>
            <a:r>
              <a:rPr lang="fr-FR" sz="3000" dirty="0" err="1" smtClean="0">
                <a:solidFill>
                  <a:srgbClr val="002060"/>
                </a:solidFill>
              </a:rPr>
              <a:t>European</a:t>
            </a:r>
            <a:r>
              <a:rPr lang="fr-FR" sz="3000" dirty="0" smtClean="0">
                <a:solidFill>
                  <a:srgbClr val="002060"/>
                </a:solidFill>
              </a:rPr>
              <a:t> Cold Storage and </a:t>
            </a:r>
            <a:r>
              <a:rPr lang="fr-FR" sz="3000" dirty="0" err="1" smtClean="0">
                <a:solidFill>
                  <a:srgbClr val="002060"/>
                </a:solidFill>
              </a:rPr>
              <a:t>Logistics</a:t>
            </a:r>
            <a:r>
              <a:rPr lang="fr-FR" sz="3000" dirty="0" smtClean="0">
                <a:solidFill>
                  <a:srgbClr val="002060"/>
                </a:solidFill>
              </a:rPr>
              <a:t> Association)</a:t>
            </a:r>
          </a:p>
          <a:p>
            <a:pPr marL="0" indent="0">
              <a:buNone/>
            </a:pPr>
            <a:endParaRPr lang="fr-FR" sz="3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3000" baseline="30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3000" baseline="30000" dirty="0" smtClean="0">
              <a:solidFill>
                <a:srgbClr val="00206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Valérie Lasserre - 9 février 2016</a:t>
            </a:r>
            <a:endParaRPr lang="fr-FR" dirty="0"/>
          </a:p>
        </p:txBody>
      </p:sp>
      <p:pic>
        <p:nvPicPr>
          <p:cNvPr id="19" name="Image 18" descr="LOGO USN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60648"/>
            <a:ext cx="1224136" cy="1156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UNTF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000" dirty="0" smtClean="0">
                <a:solidFill>
                  <a:srgbClr val="002060"/>
                </a:solidFill>
              </a:rPr>
              <a:t>Union Nationale du Transport Frigorifique</a:t>
            </a:r>
          </a:p>
          <a:p>
            <a:r>
              <a:rPr lang="fr-FR" sz="3000" dirty="0" smtClean="0">
                <a:solidFill>
                  <a:srgbClr val="002060"/>
                </a:solidFill>
              </a:rPr>
              <a:t>80 entreprises prestataires de service</a:t>
            </a:r>
          </a:p>
          <a:p>
            <a:r>
              <a:rPr lang="fr-FR" sz="3000" dirty="0" smtClean="0">
                <a:solidFill>
                  <a:srgbClr val="002060"/>
                </a:solidFill>
              </a:rPr>
              <a:t>15 000 véhicules (&gt; 3,5 </a:t>
            </a:r>
            <a:r>
              <a:rPr lang="fr-FR" sz="3000" dirty="0" err="1" smtClean="0">
                <a:solidFill>
                  <a:srgbClr val="002060"/>
                </a:solidFill>
              </a:rPr>
              <a:t>t</a:t>
            </a:r>
            <a:r>
              <a:rPr lang="fr-FR" sz="3000" dirty="0" smtClean="0">
                <a:solidFill>
                  <a:srgbClr val="002060"/>
                </a:solidFill>
              </a:rPr>
              <a:t>)</a:t>
            </a:r>
            <a:endParaRPr lang="fr-FR" sz="3000" dirty="0">
              <a:solidFill>
                <a:srgbClr val="00206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Valérie Lasserre - 9 février 2016</a:t>
            </a:r>
            <a:endParaRPr lang="fr-FR"/>
          </a:p>
        </p:txBody>
      </p:sp>
      <p:pic>
        <p:nvPicPr>
          <p:cNvPr id="5" name="Image 4" descr="LOGO_UNT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6672"/>
            <a:ext cx="800455" cy="91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902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816" y="188640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TRANSFRIGOROUTE FRANCE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Valérie Lasserre - 9 février 2016</a:t>
            </a:r>
            <a:endParaRPr lang="fr-FR"/>
          </a:p>
        </p:txBody>
      </p:sp>
      <p:pic>
        <p:nvPicPr>
          <p:cNvPr id="7" name="Image 6" descr="camenbert-transfrigorou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5373216" cy="5373216"/>
          </a:xfrm>
          <a:prstGeom prst="rect">
            <a:avLst/>
          </a:prstGeom>
        </p:spPr>
      </p:pic>
      <p:pic>
        <p:nvPicPr>
          <p:cNvPr id="8" name="Image 7" descr="logo_tranfrigorout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88640"/>
            <a:ext cx="1145220" cy="10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16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000" dirty="0" smtClean="0">
                <a:solidFill>
                  <a:srgbClr val="002060"/>
                </a:solidFill>
              </a:rPr>
              <a:t>Livraison urbaine</a:t>
            </a:r>
          </a:p>
          <a:p>
            <a:r>
              <a:rPr lang="fr-FR" sz="3000" dirty="0" smtClean="0">
                <a:solidFill>
                  <a:srgbClr val="002060"/>
                </a:solidFill>
              </a:rPr>
              <a:t>Traçabilité températures pendant le transport</a:t>
            </a:r>
          </a:p>
          <a:p>
            <a:r>
              <a:rPr lang="fr-FR" sz="3000" dirty="0" smtClean="0">
                <a:solidFill>
                  <a:srgbClr val="002060"/>
                </a:solidFill>
              </a:rPr>
              <a:t>Guide de Bonnes Pratiques d’Hygiène</a:t>
            </a:r>
            <a:endParaRPr lang="fr-FR" sz="3000" dirty="0">
              <a:solidFill>
                <a:srgbClr val="00206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Valérie Lasserre - 9 février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78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>
                <a:solidFill>
                  <a:srgbClr val="002060"/>
                </a:solidFill>
              </a:rPr>
              <a:t>Architecture </a:t>
            </a:r>
            <a:r>
              <a:rPr lang="fr-FR" dirty="0" smtClean="0">
                <a:solidFill>
                  <a:srgbClr val="002060"/>
                </a:solidFill>
              </a:rPr>
              <a:t>règlementaire</a:t>
            </a:r>
          </a:p>
          <a:p>
            <a:pPr lvl="1"/>
            <a:r>
              <a:rPr lang="fr-FR" sz="2600" dirty="0" smtClean="0">
                <a:solidFill>
                  <a:srgbClr val="002060"/>
                </a:solidFill>
              </a:rPr>
              <a:t>Européenne**</a:t>
            </a:r>
          </a:p>
          <a:p>
            <a:pPr lvl="1"/>
            <a:r>
              <a:rPr lang="fr-FR" sz="2600" dirty="0" smtClean="0">
                <a:solidFill>
                  <a:srgbClr val="002060"/>
                </a:solidFill>
              </a:rPr>
              <a:t>Nationale 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Certification volontaire</a:t>
            </a:r>
          </a:p>
          <a:p>
            <a:pPr lvl="1"/>
            <a:r>
              <a:rPr lang="fr-FR" sz="2600" dirty="0" smtClean="0">
                <a:solidFill>
                  <a:srgbClr val="002060"/>
                </a:solidFill>
              </a:rPr>
              <a:t>ISO</a:t>
            </a:r>
          </a:p>
          <a:p>
            <a:pPr lvl="1"/>
            <a:r>
              <a:rPr lang="fr-FR" sz="2600" dirty="0" smtClean="0">
                <a:solidFill>
                  <a:srgbClr val="002060"/>
                </a:solidFill>
              </a:rPr>
              <a:t>IFS/BRC</a:t>
            </a:r>
            <a:endParaRPr lang="fr-FR" sz="2600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fr-FR" sz="2600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fr-FR" sz="2600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fr-FR" sz="2600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fr-FR" sz="1600" dirty="0" smtClean="0">
                <a:solidFill>
                  <a:srgbClr val="002060"/>
                </a:solidFill>
              </a:rPr>
              <a:t>** </a:t>
            </a:r>
            <a:r>
              <a:rPr lang="fr-FR" sz="1800" dirty="0" smtClean="0">
                <a:solidFill>
                  <a:srgbClr val="002060"/>
                </a:solidFill>
              </a:rPr>
              <a:t>règlement européen </a:t>
            </a:r>
            <a:r>
              <a:rPr lang="fr-FR" sz="1800" dirty="0" smtClean="0">
                <a:solidFill>
                  <a:srgbClr val="002060"/>
                </a:solidFill>
                <a:sym typeface="Wingdings"/>
              </a:rPr>
              <a:t>application uniforme en UE</a:t>
            </a:r>
          </a:p>
          <a:p>
            <a:pPr marL="457200" lvl="1" indent="0">
              <a:buNone/>
            </a:pPr>
            <a:r>
              <a:rPr lang="fr-FR" sz="1800" dirty="0">
                <a:solidFill>
                  <a:srgbClr val="002060"/>
                </a:solidFill>
                <a:sym typeface="Wingdings"/>
              </a:rPr>
              <a:t> </a:t>
            </a:r>
            <a:r>
              <a:rPr lang="fr-FR" sz="1800" dirty="0" smtClean="0">
                <a:solidFill>
                  <a:srgbClr val="002060"/>
                </a:solidFill>
                <a:sym typeface="Wingdings"/>
              </a:rPr>
              <a:t>    directive européenne  transposition en droit national</a:t>
            </a:r>
            <a:endParaRPr lang="fr-FR" sz="1800" dirty="0">
              <a:solidFill>
                <a:srgbClr val="00206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Valérie Lasserre - 9 février 2016</a:t>
            </a:r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cap="all" dirty="0">
                <a:solidFill>
                  <a:schemeClr val="accent1">
                    <a:lumMod val="75000"/>
                  </a:schemeClr>
                </a:solidFill>
              </a:rPr>
              <a:t>DES OBLIGATIONS DE RÉSULTAT</a:t>
            </a:r>
            <a:endParaRPr lang="fr-FR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5" name="Grouper 14"/>
          <p:cNvGrpSpPr>
            <a:grpSpLocks noChangeAspect="1"/>
          </p:cNvGrpSpPr>
          <p:nvPr/>
        </p:nvGrpSpPr>
        <p:grpSpPr>
          <a:xfrm>
            <a:off x="4499992" y="4005064"/>
            <a:ext cx="3559275" cy="935997"/>
            <a:chOff x="1043608" y="0"/>
            <a:chExt cx="7255479" cy="1916654"/>
          </a:xfrm>
        </p:grpSpPr>
        <p:pic>
          <p:nvPicPr>
            <p:cNvPr id="16" name="Image 15" descr="LOGO USNEF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3608" y="332656"/>
              <a:ext cx="1654494" cy="1562578"/>
            </a:xfrm>
            <a:prstGeom prst="rect">
              <a:avLst/>
            </a:prstGeom>
          </p:spPr>
        </p:pic>
        <p:pic>
          <p:nvPicPr>
            <p:cNvPr id="17" name="Image 16" descr="LOGO_UNTF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5" y="332655"/>
              <a:ext cx="1383139" cy="1583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Image 17" descr="logo_tranfrigoroute.ai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2200" y="0"/>
              <a:ext cx="1926887" cy="1835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460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Valérie Lasserre - 9 février 2016</a:t>
            </a:r>
            <a:endParaRPr lang="fr-FR"/>
          </a:p>
        </p:txBody>
      </p:sp>
      <p:pic>
        <p:nvPicPr>
          <p:cNvPr id="7" name="Picture 2" descr="C:\Users\adrogoul\Desktop\paquet hygiène.gif"/>
          <p:cNvPicPr>
            <a:picLocks noChangeAspect="1" noChangeArrowheads="1"/>
          </p:cNvPicPr>
          <p:nvPr/>
        </p:nvPicPr>
        <p:blipFill>
          <a:blip r:embed="rId2" cstate="print"/>
          <a:srcRect l="27278" t="9411" b="12167"/>
          <a:stretch>
            <a:fillRect/>
          </a:stretch>
        </p:blipFill>
        <p:spPr bwMode="auto">
          <a:xfrm>
            <a:off x="1907704" y="1371290"/>
            <a:ext cx="5544616" cy="3713894"/>
          </a:xfrm>
          <a:prstGeom prst="rect">
            <a:avLst/>
          </a:prstGeom>
          <a:noFill/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cap="all" dirty="0">
                <a:solidFill>
                  <a:schemeClr val="accent1">
                    <a:lumMod val="75000"/>
                  </a:schemeClr>
                </a:solidFill>
              </a:rPr>
              <a:t>PAQUET HYGIÈNE</a:t>
            </a:r>
            <a:endParaRPr lang="fr-FR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5536" y="5013176"/>
            <a:ext cx="83529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002060"/>
                </a:solidFill>
              </a:rPr>
              <a:t>+</a:t>
            </a:r>
            <a:r>
              <a:rPr lang="fr-FR" sz="3000" dirty="0">
                <a:solidFill>
                  <a:srgbClr val="002060"/>
                </a:solidFill>
              </a:rPr>
              <a:t> textes nationaux </a:t>
            </a:r>
            <a:r>
              <a:rPr lang="fr-FR" sz="3000" dirty="0" smtClean="0">
                <a:solidFill>
                  <a:srgbClr val="002060"/>
                </a:solidFill>
              </a:rPr>
              <a:t>: </a:t>
            </a:r>
            <a:r>
              <a:rPr lang="fr-FR" sz="3000" dirty="0">
                <a:solidFill>
                  <a:srgbClr val="002060"/>
                </a:solidFill>
              </a:rPr>
              <a:t>arrêtés ministériels, Notes de </a:t>
            </a:r>
            <a:r>
              <a:rPr lang="fr-FR" sz="3000" dirty="0" smtClean="0">
                <a:solidFill>
                  <a:srgbClr val="002060"/>
                </a:solidFill>
              </a:rPr>
              <a:t>Service </a:t>
            </a:r>
            <a:r>
              <a:rPr lang="fr-FR" sz="3000" dirty="0">
                <a:solidFill>
                  <a:srgbClr val="002060"/>
                </a:solidFill>
              </a:rPr>
              <a:t>DGAL</a:t>
            </a:r>
          </a:p>
        </p:txBody>
      </p:sp>
    </p:spTree>
    <p:extLst>
      <p:ext uri="{BB962C8B-B14F-4D97-AF65-F5344CB8AC3E}">
        <p14:creationId xmlns:p14="http://schemas.microsoft.com/office/powerpoint/2010/main" val="366838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sz="3000" dirty="0">
                <a:solidFill>
                  <a:srgbClr val="002060"/>
                </a:solidFill>
              </a:rPr>
              <a:t>Analyse des dangers (HACCP)</a:t>
            </a:r>
          </a:p>
          <a:p>
            <a:pPr>
              <a:lnSpc>
                <a:spcPct val="80000"/>
              </a:lnSpc>
            </a:pPr>
            <a:r>
              <a:rPr lang="fr-FR" sz="3000" dirty="0">
                <a:solidFill>
                  <a:srgbClr val="002060"/>
                </a:solidFill>
              </a:rPr>
              <a:t>Seuils températures</a:t>
            </a:r>
          </a:p>
          <a:p>
            <a:pPr>
              <a:lnSpc>
                <a:spcPct val="80000"/>
              </a:lnSpc>
            </a:pPr>
            <a:r>
              <a:rPr lang="fr-FR" sz="3000" dirty="0">
                <a:solidFill>
                  <a:srgbClr val="002060"/>
                </a:solidFill>
              </a:rPr>
              <a:t>Traçabilité</a:t>
            </a:r>
          </a:p>
          <a:p>
            <a:pPr>
              <a:lnSpc>
                <a:spcPct val="80000"/>
              </a:lnSpc>
            </a:pPr>
            <a:r>
              <a:rPr lang="fr-FR" sz="3000" dirty="0" smtClean="0">
                <a:solidFill>
                  <a:srgbClr val="002060"/>
                </a:solidFill>
              </a:rPr>
              <a:t>Enregistrements documentaires </a:t>
            </a:r>
            <a:endParaRPr lang="fr-FR" sz="3000" dirty="0">
              <a:solidFill>
                <a:srgbClr val="00206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Valérie Lasserre - 9 février 2016</a:t>
            </a:r>
            <a:endParaRPr lang="fr-FR"/>
          </a:p>
        </p:txBody>
      </p:sp>
      <p:grpSp>
        <p:nvGrpSpPr>
          <p:cNvPr id="6" name="Grouper 5"/>
          <p:cNvGrpSpPr>
            <a:grpSpLocks noChangeAspect="1"/>
          </p:cNvGrpSpPr>
          <p:nvPr/>
        </p:nvGrpSpPr>
        <p:grpSpPr>
          <a:xfrm>
            <a:off x="4499992" y="4005064"/>
            <a:ext cx="3559275" cy="935997"/>
            <a:chOff x="1043608" y="0"/>
            <a:chExt cx="7255479" cy="1916654"/>
          </a:xfrm>
        </p:grpSpPr>
        <p:pic>
          <p:nvPicPr>
            <p:cNvPr id="7" name="Image 6" descr="LOGO USNEF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3608" y="332656"/>
              <a:ext cx="1654494" cy="1562578"/>
            </a:xfrm>
            <a:prstGeom prst="rect">
              <a:avLst/>
            </a:prstGeom>
          </p:spPr>
        </p:pic>
        <p:pic>
          <p:nvPicPr>
            <p:cNvPr id="8" name="Image 7" descr="LOGO_UNTF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5" y="332655"/>
              <a:ext cx="1383139" cy="1583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 8" descr="logo_tranfrigoroute.ai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2200" y="0"/>
              <a:ext cx="1926887" cy="1835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550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3500" dirty="0" smtClean="0">
                <a:solidFill>
                  <a:srgbClr val="002060"/>
                </a:solidFill>
              </a:rPr>
              <a:t>Accord pour le Transport international des Denrées Périssables (ATP)</a:t>
            </a:r>
            <a:endParaRPr lang="fr-FR" sz="2600" dirty="0">
              <a:solidFill>
                <a:srgbClr val="002060"/>
              </a:solidFill>
            </a:endParaRPr>
          </a:p>
          <a:p>
            <a:pPr lvl="1"/>
            <a:r>
              <a:rPr lang="fr-FR" sz="3100" dirty="0" smtClean="0">
                <a:solidFill>
                  <a:srgbClr val="002060"/>
                </a:solidFill>
              </a:rPr>
              <a:t>Capacité des engins frigorifiques à atteindre et maintenir la température</a:t>
            </a:r>
          </a:p>
          <a:p>
            <a:pPr lvl="1"/>
            <a:r>
              <a:rPr lang="fr-FR" sz="3100" dirty="0" smtClean="0">
                <a:solidFill>
                  <a:srgbClr val="002060"/>
                </a:solidFill>
              </a:rPr>
              <a:t>Définition des engins selon la nature des produits à transporter (surgelés, frais, multi </a:t>
            </a:r>
            <a:r>
              <a:rPr lang="fr-FR" sz="3100" dirty="0" err="1" smtClean="0">
                <a:solidFill>
                  <a:srgbClr val="002060"/>
                </a:solidFill>
              </a:rPr>
              <a:t>temp</a:t>
            </a:r>
            <a:r>
              <a:rPr lang="fr-FR" sz="3100" dirty="0" smtClean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fr-FR" sz="3100" dirty="0" smtClean="0">
                <a:solidFill>
                  <a:srgbClr val="002060"/>
                </a:solidFill>
              </a:rPr>
              <a:t>Méthode d’essais des engins neufs</a:t>
            </a:r>
          </a:p>
          <a:p>
            <a:pPr lvl="1"/>
            <a:r>
              <a:rPr lang="fr-FR" sz="3100" dirty="0" smtClean="0">
                <a:solidFill>
                  <a:srgbClr val="002060"/>
                </a:solidFill>
              </a:rPr>
              <a:t>Suivi des engins en service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Valérie Lasserre - 9 février 2016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fr-FR" b="1" cap="all" dirty="0">
                <a:solidFill>
                  <a:schemeClr val="accent1">
                    <a:lumMod val="75000"/>
                  </a:schemeClr>
                </a:solidFill>
              </a:rPr>
              <a:t>DES OBLIGATIONS DE </a:t>
            </a:r>
            <a:r>
              <a:rPr lang="fr-FR" b="1" cap="all" dirty="0" smtClean="0">
                <a:solidFill>
                  <a:schemeClr val="accent1">
                    <a:lumMod val="75000"/>
                  </a:schemeClr>
                </a:solidFill>
              </a:rPr>
              <a:t>MOYENS</a:t>
            </a:r>
            <a:endParaRPr lang="fr-FR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Grouper 5"/>
          <p:cNvGrpSpPr>
            <a:grpSpLocks noChangeAspect="1"/>
          </p:cNvGrpSpPr>
          <p:nvPr/>
        </p:nvGrpSpPr>
        <p:grpSpPr>
          <a:xfrm>
            <a:off x="3131840" y="908720"/>
            <a:ext cx="2110970" cy="935997"/>
            <a:chOff x="3995935" y="0"/>
            <a:chExt cx="4303152" cy="1916654"/>
          </a:xfrm>
        </p:grpSpPr>
        <p:pic>
          <p:nvPicPr>
            <p:cNvPr id="8" name="Image 7" descr="LOGO_UNTF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5935" y="332655"/>
              <a:ext cx="1383139" cy="1583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 8" descr="logo_tranfrigoroute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2200" y="0"/>
              <a:ext cx="1926887" cy="1835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8527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ésentation USNEF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USNEF.potx</Template>
  <TotalTime>152</TotalTime>
  <Words>276</Words>
  <Application>Microsoft Macintosh PowerPoint</Application>
  <PresentationFormat>Présentation à l'écran (4:3)</PresentationFormat>
  <Paragraphs>61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Présentation USNEF</vt:lpstr>
      <vt:lpstr>Expertise de la chaîne du froid</vt:lpstr>
      <vt:lpstr>USNEF</vt:lpstr>
      <vt:lpstr>UNTF</vt:lpstr>
      <vt:lpstr>TRANSFRIGOROUTE FRANCE</vt:lpstr>
      <vt:lpstr>Présentation PowerPoint</vt:lpstr>
      <vt:lpstr>DES OBLIGATIONS DE RÉSULTAT</vt:lpstr>
      <vt:lpstr>PAQUET HYGIÈNE</vt:lpstr>
      <vt:lpstr>Présentation PowerPoint</vt:lpstr>
      <vt:lpstr>DES OBLIGATIONS DE MOYENS</vt:lpstr>
      <vt:lpstr>LA CHAÎNE LOGISTIQUE DU FROID De la fourche à la fourchette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Valerie</dc:creator>
  <cp:lastModifiedBy>Valérie LASSERRE</cp:lastModifiedBy>
  <cp:revision>11</cp:revision>
  <dcterms:created xsi:type="dcterms:W3CDTF">2014-01-17T16:09:33Z</dcterms:created>
  <dcterms:modified xsi:type="dcterms:W3CDTF">2016-02-08T08:28:53Z</dcterms:modified>
</cp:coreProperties>
</file>